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7" r:id="rId4"/>
    <p:sldId id="266" r:id="rId5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D8D3"/>
    <a:srgbClr val="82C24B"/>
    <a:srgbClr val="FFFFFF"/>
    <a:srgbClr val="D1EB63"/>
    <a:srgbClr val="81CE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594" y="-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19C11D-ACB1-15E3-496C-FEA71C80F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E647305-3D95-F3EA-366A-FC36894069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02BE52-6687-1D35-D1B1-BE445D462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262DFE-E29B-86AA-1249-04AF921CD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5911A2-C5E1-EC78-4F44-CDEB5F969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18264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64B992-189E-127B-5977-EDCD5FE20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A5A44C7-F1BB-109B-5EC4-12E84C8EB0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A72AF1-73F8-AB99-7752-829B74942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620C34-B5ED-18F9-7C71-2FEDF737F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72A8C8-0AEC-E715-2C67-6B03FCC38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16112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2E2DF1-B49C-B889-4056-8669C50BE8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5BB67D2-BC1B-CCFF-3240-2EF782560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BA4D9E-3AFE-D8A4-D381-F87697F7A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E5BCA7-CE78-FF31-C4D3-9BF090E45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B4F825-C194-0FDD-D417-E7A0A67A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08804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1276EF-EAF8-B9CB-E7B0-21262741C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15A5E6-C703-E6BE-7723-E2FF8E182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5B2D1A-F612-9DD3-A6FA-B91263BE1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AB5B93B-368F-5A0A-AA83-94F38BB3F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095ACC-DFF5-9608-19F4-8BDC6F0E4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6418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35F2A-9AA7-091E-B252-4A90DEE95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CCB6CBB-2A59-C412-6CEB-5CD93F53D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33CDD3-04A2-DB2E-6984-CB2A3EA65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5FEAB1A-87E0-3E87-8FBC-B8D687DE3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036A5D-95F9-F01D-DE58-E9DF1E145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3871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A1E348-1D04-F44F-82FC-CA61347AF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9AFFB7-3E1D-D370-BB23-AAFF50BD1B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569E7E-C8B1-DFD7-E801-918634F2A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013B1F4-95AB-4DCF-E78F-57E7506D1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8DA7214-3DDD-2BAB-DB94-2B1FDB24D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A2A06A3-E8F4-5FB4-C9EA-5F10A603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9343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DFBA03-22E9-1DBE-A816-DBCD915EA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7BE7E17-1D69-6EC0-8110-5A5B7D7A0F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BF8D05B-72E8-B257-464E-186A8BB690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37EE4A5-A128-4BC5-FE9A-DCB564B2D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E4A11FB-E584-5FFE-1F81-88AE1E9017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B3294F1-9D22-B95C-7FDF-E9A822C0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9CB4A1F-BFE6-3AAC-FF80-1D15203F8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57A41A6-381B-23E0-9D18-11DD42A39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48852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3738F6-4EE5-BA5F-1A28-5CF87A466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E5896C1-FA8A-0144-A7B3-EB350F068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7051068-D3C4-4E46-6245-D1032FBC3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E43006E-0466-F735-176F-22B31C6F6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07024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9F666B8-E2BA-9A70-400B-57493CDD9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099AF21-4E77-A4B4-26F8-CD364C2E8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A78207-1612-C52E-EDC0-C2F6FE89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70245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A8A0FC-71F1-507B-1561-69E674183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21A251-1244-9D86-3AB3-62CAB1D6E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2215BCB-7899-E774-3E8C-AA342EC39C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86D02A5-0661-DF94-467E-7FD3BD498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E8D2C45-0A7D-9039-07BE-F21C391A7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030D9C6-78E5-12C2-5AA7-2EB0258DE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60402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B45AEA-9664-76D8-090E-9E1FAA571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EC17D12-CF1C-B32F-2B24-9AC99C7441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640D6CA-0436-7F77-C740-E13B4F674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F096F9-EFD3-B5FB-0221-27B64FE03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62D2686-7AA9-85D7-C9E5-F35926C8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14523A-CB53-3A4E-CFAB-3986FD80D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38292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19D2C3E-BD77-0BB2-8BCB-EB03DB2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FF4B64E-24F0-0B22-DF9F-A1520D17C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1CF6A3-4A88-A005-A8E4-DAFF5AC9E9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C48C8-39BB-4AD2-A94D-8D13A5633AC3}" type="datetimeFigureOut">
              <a:rPr lang="es-CL" smtClean="0"/>
              <a:t>01-07-2024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9F6AE0-32AF-D773-337F-71F1DA92C1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85F0AB-6AFC-9CBE-2B5E-D5622F2FDF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8B5B9A-5403-444A-9988-18E553CDFAD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22737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877B6E3-D7D5-3621-8ACE-2C96DE7A09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29" b="37185"/>
          <a:stretch/>
        </p:blipFill>
        <p:spPr>
          <a:xfrm>
            <a:off x="4641775" y="-9091"/>
            <a:ext cx="3201696" cy="176999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BA8E9CE-D62C-667C-F67E-2D9897A6245A}"/>
              </a:ext>
            </a:extLst>
          </p:cNvPr>
          <p:cNvSpPr txBox="1"/>
          <p:nvPr/>
        </p:nvSpPr>
        <p:spPr>
          <a:xfrm>
            <a:off x="5535025" y="1963607"/>
            <a:ext cx="2082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050" dirty="0"/>
              <a:t>Acerca de </a:t>
            </a:r>
            <a:r>
              <a:rPr lang="es-CL" sz="1050" dirty="0" err="1"/>
              <a:t>Ingeap</a:t>
            </a:r>
            <a:r>
              <a:rPr lang="es-CL" sz="1050" dirty="0"/>
              <a:t> Agro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76E86CD-CC82-D727-E54F-48CB648F4DE1}"/>
              </a:ext>
            </a:extLst>
          </p:cNvPr>
          <p:cNvSpPr txBox="1"/>
          <p:nvPr/>
        </p:nvSpPr>
        <p:spPr>
          <a:xfrm>
            <a:off x="4667599" y="2171561"/>
            <a:ext cx="32512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L" sz="600" dirty="0" err="1"/>
              <a:t>Ingeap</a:t>
            </a:r>
            <a:r>
              <a:rPr lang="es-CL" sz="600" dirty="0"/>
              <a:t> Agro     , es una división agrícola de la empresa </a:t>
            </a:r>
            <a:r>
              <a:rPr lang="es-CL" sz="600" dirty="0" err="1"/>
              <a:t>Ingeap</a:t>
            </a:r>
            <a:r>
              <a:rPr lang="es-CL" sz="600" dirty="0"/>
              <a:t> SPA, la cual cuenta con una trayectoria de 25 años en </a:t>
            </a:r>
            <a:r>
              <a:rPr lang="es-MX" sz="600" dirty="0"/>
              <a:t>proyectos y montajes de Ingeniería eléctrica (baja y media tensión) y automatización industrial.</a:t>
            </a:r>
          </a:p>
          <a:p>
            <a:pPr algn="just"/>
            <a:endParaRPr lang="es-MX" sz="600" dirty="0"/>
          </a:p>
          <a:p>
            <a:pPr algn="just"/>
            <a:r>
              <a:rPr lang="es-MX" sz="600" dirty="0" err="1"/>
              <a:t>Ingeap</a:t>
            </a:r>
            <a:r>
              <a:rPr lang="es-MX" sz="600" dirty="0"/>
              <a:t> Agro     , nace como una empresa de soluciones integrales, la que busca identificar y resolver problemáticas agrícolas, para así mejorar el desarrollo de los huertos a través de la integración de conocimientos eléctricos, mecánicos, agrícolas y automatización.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CE54B84-8E70-9E58-237C-F7A079493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317" y="5843795"/>
            <a:ext cx="3337067" cy="81227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3DE42FF6-348B-E0DB-B43A-CD0340AFD00E}"/>
              </a:ext>
            </a:extLst>
          </p:cNvPr>
          <p:cNvSpPr txBox="1"/>
          <p:nvPr/>
        </p:nvSpPr>
        <p:spPr>
          <a:xfrm>
            <a:off x="5688211" y="5586253"/>
            <a:ext cx="2265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Proyectos</a:t>
            </a:r>
          </a:p>
        </p:txBody>
      </p:sp>
      <p:pic>
        <p:nvPicPr>
          <p:cNvPr id="14" name="Imagen 13" descr="Botella de plástico con una etiqueta de color verde&#10;&#10;Descripción generada automáticamente con confianza baja">
            <a:extLst>
              <a:ext uri="{FF2B5EF4-FFF2-40B4-BE49-F238E27FC236}">
                <a16:creationId xmlns:a16="http://schemas.microsoft.com/office/drawing/2014/main" id="{77FD7665-55C7-7BA9-CAC0-47D4C01377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599" y="2933350"/>
            <a:ext cx="778536" cy="685688"/>
          </a:xfrm>
          <a:prstGeom prst="rect">
            <a:avLst/>
          </a:prstGeom>
        </p:spPr>
      </p:pic>
      <p:pic>
        <p:nvPicPr>
          <p:cNvPr id="15" name="Imagen 14" descr="Un hombre con una raqueta en una cancha&#10;&#10;Descripción generada automáticamente">
            <a:extLst>
              <a:ext uri="{FF2B5EF4-FFF2-40B4-BE49-F238E27FC236}">
                <a16:creationId xmlns:a16="http://schemas.microsoft.com/office/drawing/2014/main" id="{B1BEB052-8C68-C198-5993-7A8BF5C1AE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855" y="2936706"/>
            <a:ext cx="778536" cy="678975"/>
          </a:xfrm>
          <a:prstGeom prst="rect">
            <a:avLst/>
          </a:prstGeom>
        </p:spPr>
      </p:pic>
      <p:pic>
        <p:nvPicPr>
          <p:cNvPr id="16" name="Imagen 15" descr="Imagen que contiene exterior, pasto, tren, campo&#10;&#10;Descripción generada automáticamente">
            <a:extLst>
              <a:ext uri="{FF2B5EF4-FFF2-40B4-BE49-F238E27FC236}">
                <a16:creationId xmlns:a16="http://schemas.microsoft.com/office/drawing/2014/main" id="{F179A2EF-4B79-F240-D388-F38C198047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111" y="2936706"/>
            <a:ext cx="778536" cy="678975"/>
          </a:xfrm>
          <a:prstGeom prst="rect">
            <a:avLst/>
          </a:prstGeom>
        </p:spPr>
      </p:pic>
      <p:pic>
        <p:nvPicPr>
          <p:cNvPr id="17" name="Imagen 16" descr="Cámara de video&#10;&#10;Descripción generada automáticamente con confianza media">
            <a:extLst>
              <a:ext uri="{FF2B5EF4-FFF2-40B4-BE49-F238E27FC236}">
                <a16:creationId xmlns:a16="http://schemas.microsoft.com/office/drawing/2014/main" id="{D69F287E-7F90-3814-AFCC-ABF972F695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0368" y="2925371"/>
            <a:ext cx="778431" cy="685688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5B7B8630-783A-95F3-2B81-B71D04BDB447}"/>
              </a:ext>
            </a:extLst>
          </p:cNvPr>
          <p:cNvSpPr/>
          <p:nvPr/>
        </p:nvSpPr>
        <p:spPr>
          <a:xfrm>
            <a:off x="4667600" y="3400863"/>
            <a:ext cx="778534" cy="169545"/>
          </a:xfrm>
          <a:prstGeom prst="rect">
            <a:avLst/>
          </a:prstGeom>
          <a:solidFill>
            <a:schemeClr val="accent6">
              <a:lumMod val="60000"/>
              <a:lumOff val="4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FCBA0866-3FB4-F656-D825-983EA975BCEE}"/>
              </a:ext>
            </a:extLst>
          </p:cNvPr>
          <p:cNvSpPr/>
          <p:nvPr/>
        </p:nvSpPr>
        <p:spPr>
          <a:xfrm>
            <a:off x="5491856" y="3400862"/>
            <a:ext cx="778534" cy="169545"/>
          </a:xfrm>
          <a:prstGeom prst="rect">
            <a:avLst/>
          </a:prstGeom>
          <a:solidFill>
            <a:schemeClr val="accent6">
              <a:lumMod val="60000"/>
              <a:lumOff val="4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FEF765B-9F10-A73E-8ED2-CBCBA263265E}"/>
              </a:ext>
            </a:extLst>
          </p:cNvPr>
          <p:cNvSpPr/>
          <p:nvPr/>
        </p:nvSpPr>
        <p:spPr>
          <a:xfrm>
            <a:off x="6316110" y="3404238"/>
            <a:ext cx="778534" cy="169545"/>
          </a:xfrm>
          <a:prstGeom prst="rect">
            <a:avLst/>
          </a:prstGeom>
          <a:solidFill>
            <a:schemeClr val="accent6">
              <a:lumMod val="60000"/>
              <a:lumOff val="4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AA04A542-FBE9-CB38-442A-5ABFABF3E9EA}"/>
              </a:ext>
            </a:extLst>
          </p:cNvPr>
          <p:cNvSpPr/>
          <p:nvPr/>
        </p:nvSpPr>
        <p:spPr>
          <a:xfrm>
            <a:off x="7140265" y="3400861"/>
            <a:ext cx="778534" cy="169545"/>
          </a:xfrm>
          <a:prstGeom prst="rect">
            <a:avLst/>
          </a:prstGeom>
          <a:solidFill>
            <a:schemeClr val="accent6">
              <a:lumMod val="60000"/>
              <a:lumOff val="4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9F09C93B-3589-9DC9-73F6-8C3A92C5810B}"/>
              </a:ext>
            </a:extLst>
          </p:cNvPr>
          <p:cNvCxnSpPr/>
          <p:nvPr/>
        </p:nvCxnSpPr>
        <p:spPr>
          <a:xfrm>
            <a:off x="6238115" y="1644194"/>
            <a:ext cx="0" cy="2781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874960BB-D629-B28A-A061-6893376CB159}"/>
              </a:ext>
            </a:extLst>
          </p:cNvPr>
          <p:cNvSpPr/>
          <p:nvPr/>
        </p:nvSpPr>
        <p:spPr>
          <a:xfrm>
            <a:off x="5249706" y="1581838"/>
            <a:ext cx="1927860" cy="411480"/>
          </a:xfrm>
          <a:prstGeom prst="roundRect">
            <a:avLst/>
          </a:prstGeom>
          <a:solidFill>
            <a:schemeClr val="bg1"/>
          </a:solidFill>
          <a:ln w="9525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4F551198-140A-3A7A-C7C6-0856EB215FAA}"/>
              </a:ext>
            </a:extLst>
          </p:cNvPr>
          <p:cNvCxnSpPr/>
          <p:nvPr/>
        </p:nvCxnSpPr>
        <p:spPr>
          <a:xfrm>
            <a:off x="5893596" y="1644194"/>
            <a:ext cx="0" cy="278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AF9BCE0C-C248-72B1-8EDB-F0B869FB0A9A}"/>
              </a:ext>
            </a:extLst>
          </p:cNvPr>
          <p:cNvCxnSpPr/>
          <p:nvPr/>
        </p:nvCxnSpPr>
        <p:spPr>
          <a:xfrm>
            <a:off x="6564156" y="1644194"/>
            <a:ext cx="0" cy="278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Imagen 3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C6370334-A8DC-6E46-9C3C-8D4A4BC7771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75" t="34191" r="25000" b="33903"/>
          <a:stretch/>
        </p:blipFill>
        <p:spPr>
          <a:xfrm>
            <a:off x="6050907" y="1566240"/>
            <a:ext cx="387118" cy="417897"/>
          </a:xfrm>
          <a:prstGeom prst="rect">
            <a:avLst/>
          </a:prstGeom>
        </p:spPr>
      </p:pic>
      <p:pic>
        <p:nvPicPr>
          <p:cNvPr id="46" name="Imagen 45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039164C5-1461-034F-1E49-F50E252AB6E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4" t="32118" r="34870" b="35973"/>
          <a:stretch/>
        </p:blipFill>
        <p:spPr>
          <a:xfrm>
            <a:off x="5409032" y="1519163"/>
            <a:ext cx="323244" cy="403037"/>
          </a:xfrm>
          <a:prstGeom prst="rect">
            <a:avLst/>
          </a:prstGeom>
        </p:spPr>
      </p:pic>
      <p:sp>
        <p:nvSpPr>
          <p:cNvPr id="47" name="CuadroTexto 46">
            <a:extLst>
              <a:ext uri="{FF2B5EF4-FFF2-40B4-BE49-F238E27FC236}">
                <a16:creationId xmlns:a16="http://schemas.microsoft.com/office/drawing/2014/main" id="{33346916-4FDD-D126-A543-7129D2EF55D2}"/>
              </a:ext>
            </a:extLst>
          </p:cNvPr>
          <p:cNvSpPr txBox="1"/>
          <p:nvPr/>
        </p:nvSpPr>
        <p:spPr>
          <a:xfrm>
            <a:off x="5249706" y="1874377"/>
            <a:ext cx="68601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00" dirty="0"/>
              <a:t>Salas Eléctricas Chile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E04FBE86-0C91-FF3F-DE36-EE795A167791}"/>
              </a:ext>
            </a:extLst>
          </p:cNvPr>
          <p:cNvSpPr txBox="1"/>
          <p:nvPr/>
        </p:nvSpPr>
        <p:spPr>
          <a:xfrm>
            <a:off x="6022611" y="1871068"/>
            <a:ext cx="68601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00" dirty="0" err="1"/>
              <a:t>Ingeap</a:t>
            </a:r>
            <a:r>
              <a:rPr lang="es-CL" sz="400" dirty="0"/>
              <a:t> </a:t>
            </a:r>
            <a:r>
              <a:rPr lang="es-CL" sz="400" dirty="0" err="1"/>
              <a:t>SpA</a:t>
            </a:r>
            <a:endParaRPr lang="es-CL" sz="400" dirty="0"/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2A456B14-DA2C-5F65-79D3-35C1A98C91BD}"/>
              </a:ext>
            </a:extLst>
          </p:cNvPr>
          <p:cNvSpPr txBox="1"/>
          <p:nvPr/>
        </p:nvSpPr>
        <p:spPr>
          <a:xfrm>
            <a:off x="6679028" y="1874856"/>
            <a:ext cx="68601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00" dirty="0" err="1"/>
              <a:t>Ingeap</a:t>
            </a:r>
            <a:r>
              <a:rPr lang="es-CL" sz="400" dirty="0"/>
              <a:t> Agro</a:t>
            </a:r>
          </a:p>
        </p:txBody>
      </p:sp>
      <p:pic>
        <p:nvPicPr>
          <p:cNvPr id="50" name="Imagen 4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5CCE0007-4AFF-C077-0765-DC1B6AE389D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6" t="38320" r="76839" b="30055"/>
          <a:stretch/>
        </p:blipFill>
        <p:spPr>
          <a:xfrm>
            <a:off x="6689855" y="1577950"/>
            <a:ext cx="354393" cy="426116"/>
          </a:xfrm>
          <a:prstGeom prst="rect">
            <a:avLst/>
          </a:prstGeom>
        </p:spPr>
      </p:pic>
      <p:sp>
        <p:nvSpPr>
          <p:cNvPr id="52" name="CuadroTexto 51">
            <a:extLst>
              <a:ext uri="{FF2B5EF4-FFF2-40B4-BE49-F238E27FC236}">
                <a16:creationId xmlns:a16="http://schemas.microsoft.com/office/drawing/2014/main" id="{2E101405-4B7E-6EA2-FCE2-720E57AA7968}"/>
              </a:ext>
            </a:extLst>
          </p:cNvPr>
          <p:cNvSpPr txBox="1"/>
          <p:nvPr/>
        </p:nvSpPr>
        <p:spPr>
          <a:xfrm>
            <a:off x="4691754" y="3341223"/>
            <a:ext cx="754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" dirty="0"/>
              <a:t>Sistema de Gestión de Riego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595B21D1-A88A-53F9-2023-83CBEC04F2EC}"/>
              </a:ext>
            </a:extLst>
          </p:cNvPr>
          <p:cNvSpPr txBox="1"/>
          <p:nvPr/>
        </p:nvSpPr>
        <p:spPr>
          <a:xfrm>
            <a:off x="5491649" y="3341223"/>
            <a:ext cx="754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" dirty="0"/>
              <a:t>Sistema Fotovoltaico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E06F0BF0-A17D-CBE5-75AB-D40B05613CF7}"/>
              </a:ext>
            </a:extLst>
          </p:cNvPr>
          <p:cNvSpPr txBox="1"/>
          <p:nvPr/>
        </p:nvSpPr>
        <p:spPr>
          <a:xfrm>
            <a:off x="6340367" y="3350020"/>
            <a:ext cx="754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" dirty="0"/>
              <a:t>Cumplimiento </a:t>
            </a:r>
          </a:p>
          <a:p>
            <a:pPr algn="ctr"/>
            <a:r>
              <a:rPr lang="es-CL" sz="600" dirty="0"/>
              <a:t>Decreto #1238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0B28D432-AE63-47D2-6798-DB73BF2D7A3B}"/>
              </a:ext>
            </a:extLst>
          </p:cNvPr>
          <p:cNvSpPr txBox="1"/>
          <p:nvPr/>
        </p:nvSpPr>
        <p:spPr>
          <a:xfrm>
            <a:off x="7105173" y="3356381"/>
            <a:ext cx="8487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500" dirty="0"/>
              <a:t>Automación de Riego y Control Heladas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504ED940-FB31-8CD2-7DB9-345F0C5788D7}"/>
              </a:ext>
            </a:extLst>
          </p:cNvPr>
          <p:cNvSpPr/>
          <p:nvPr/>
        </p:nvSpPr>
        <p:spPr>
          <a:xfrm>
            <a:off x="4522470" y="6680421"/>
            <a:ext cx="3329914" cy="170723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3688EEB0-3AC2-6161-E4FB-D406E0D0D148}"/>
              </a:ext>
            </a:extLst>
          </p:cNvPr>
          <p:cNvSpPr/>
          <p:nvPr/>
        </p:nvSpPr>
        <p:spPr>
          <a:xfrm>
            <a:off x="7493597" y="31457"/>
            <a:ext cx="309283" cy="7366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300" dirty="0"/>
              <a:t>LOGIN</a:t>
            </a:r>
          </a:p>
        </p:txBody>
      </p:sp>
      <p:pic>
        <p:nvPicPr>
          <p:cNvPr id="62" name="Imagen 61">
            <a:extLst>
              <a:ext uri="{FF2B5EF4-FFF2-40B4-BE49-F238E27FC236}">
                <a16:creationId xmlns:a16="http://schemas.microsoft.com/office/drawing/2014/main" id="{D07D54E2-D0B6-9561-3AC7-D0282EE27B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692" t="603" r="729" b="96500"/>
          <a:stretch/>
        </p:blipFill>
        <p:spPr>
          <a:xfrm>
            <a:off x="7093200" y="17829"/>
            <a:ext cx="274076" cy="100916"/>
          </a:xfrm>
          <a:prstGeom prst="rect">
            <a:avLst/>
          </a:prstGeom>
        </p:spPr>
      </p:pic>
      <p:pic>
        <p:nvPicPr>
          <p:cNvPr id="7" name="Imagen 6" descr="Icono&#10;&#10;Descripción generada automáticamente">
            <a:extLst>
              <a:ext uri="{FF2B5EF4-FFF2-40B4-BE49-F238E27FC236}">
                <a16:creationId xmlns:a16="http://schemas.microsoft.com/office/drawing/2014/main" id="{F18488D6-F0F5-6F17-336A-4718A6656C2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94" b="55895"/>
          <a:stretch/>
        </p:blipFill>
        <p:spPr>
          <a:xfrm>
            <a:off x="4769197" y="3794590"/>
            <a:ext cx="240869" cy="338272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3FDEC634-E38A-FA03-1CA2-7706A8E43BB7}"/>
              </a:ext>
            </a:extLst>
          </p:cNvPr>
          <p:cNvSpPr txBox="1"/>
          <p:nvPr/>
        </p:nvSpPr>
        <p:spPr>
          <a:xfrm>
            <a:off x="5768930" y="3614759"/>
            <a:ext cx="2265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Beneficios</a:t>
            </a:r>
          </a:p>
        </p:txBody>
      </p:sp>
      <p:pic>
        <p:nvPicPr>
          <p:cNvPr id="12" name="Imagen 11" descr="Icono&#10;&#10;Descripción generada automáticamente">
            <a:extLst>
              <a:ext uri="{FF2B5EF4-FFF2-40B4-BE49-F238E27FC236}">
                <a16:creationId xmlns:a16="http://schemas.microsoft.com/office/drawing/2014/main" id="{99174287-D72C-D471-0178-D664C92ADBF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80" t="9129" r="5285" b="46766"/>
          <a:stretch/>
        </p:blipFill>
        <p:spPr>
          <a:xfrm>
            <a:off x="6144194" y="3895244"/>
            <a:ext cx="238970" cy="246637"/>
          </a:xfrm>
          <a:prstGeom prst="rect">
            <a:avLst/>
          </a:prstGeom>
        </p:spPr>
      </p:pic>
      <p:pic>
        <p:nvPicPr>
          <p:cNvPr id="22" name="Imagen 21" descr="Icono&#10;&#10;Descripción generada automáticamente">
            <a:extLst>
              <a:ext uri="{FF2B5EF4-FFF2-40B4-BE49-F238E27FC236}">
                <a16:creationId xmlns:a16="http://schemas.microsoft.com/office/drawing/2014/main" id="{594EA567-C277-0FF9-5805-9CCCD132A54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1" t="47651" r="13285" b="8244"/>
          <a:stretch/>
        </p:blipFill>
        <p:spPr>
          <a:xfrm>
            <a:off x="6080982" y="4801631"/>
            <a:ext cx="204248" cy="276055"/>
          </a:xfrm>
          <a:prstGeom prst="rect">
            <a:avLst/>
          </a:prstGeom>
        </p:spPr>
      </p:pic>
      <p:pic>
        <p:nvPicPr>
          <p:cNvPr id="23" name="Imagen 22" descr="Icono&#10;&#10;Descripción generada automáticamente">
            <a:extLst>
              <a:ext uri="{FF2B5EF4-FFF2-40B4-BE49-F238E27FC236}">
                <a16:creationId xmlns:a16="http://schemas.microsoft.com/office/drawing/2014/main" id="{43A762F4-973B-D82A-C75E-E352662941B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770" y="3852059"/>
            <a:ext cx="473044" cy="266087"/>
          </a:xfrm>
          <a:prstGeom prst="rect">
            <a:avLst/>
          </a:prstGeom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ED8B347B-ED92-4823-C839-62CE5E08BEA7}"/>
              </a:ext>
            </a:extLst>
          </p:cNvPr>
          <p:cNvSpPr txBox="1"/>
          <p:nvPr/>
        </p:nvSpPr>
        <p:spPr>
          <a:xfrm>
            <a:off x="4451480" y="4092944"/>
            <a:ext cx="106401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700" b="1" dirty="0"/>
              <a:t>EFICIENCIA HIDRICA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85C5193-46BA-BB7D-C83A-19315613B6F3}"/>
              </a:ext>
            </a:extLst>
          </p:cNvPr>
          <p:cNvSpPr txBox="1"/>
          <p:nvPr/>
        </p:nvSpPr>
        <p:spPr>
          <a:xfrm>
            <a:off x="7044248" y="4060737"/>
            <a:ext cx="154040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700" b="1" dirty="0"/>
              <a:t>AUTOMATIZACIÓN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46DBEF49-E5DC-1197-8061-166E7D9C32DC}"/>
              </a:ext>
            </a:extLst>
          </p:cNvPr>
          <p:cNvSpPr txBox="1"/>
          <p:nvPr/>
        </p:nvSpPr>
        <p:spPr>
          <a:xfrm>
            <a:off x="5893596" y="5042961"/>
            <a:ext cx="62102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700" b="1" dirty="0"/>
              <a:t>ALARMAS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12B02B2-8A8C-95E5-4951-F3F715CB18FF}"/>
              </a:ext>
            </a:extLst>
          </p:cNvPr>
          <p:cNvSpPr txBox="1"/>
          <p:nvPr/>
        </p:nvSpPr>
        <p:spPr>
          <a:xfrm>
            <a:off x="5986766" y="4065388"/>
            <a:ext cx="62102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700" b="1" dirty="0"/>
              <a:t>ANALISIS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4A9A0E40-DA19-0219-C7C7-3C0201387943}"/>
              </a:ext>
            </a:extLst>
          </p:cNvPr>
          <p:cNvSpPr txBox="1"/>
          <p:nvPr/>
        </p:nvSpPr>
        <p:spPr>
          <a:xfrm>
            <a:off x="4297923" y="4266222"/>
            <a:ext cx="1371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500" dirty="0"/>
              <a:t>Una mejor gestión de riego permitirá al agricultor obtener mejores resultados productivos con la misma (o menor cantidad de agua.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FEDCEBF8-DDFF-E594-BB23-C152D38BA544}"/>
              </a:ext>
            </a:extLst>
          </p:cNvPr>
          <p:cNvSpPr txBox="1"/>
          <p:nvPr/>
        </p:nvSpPr>
        <p:spPr>
          <a:xfrm>
            <a:off x="5535025" y="4231488"/>
            <a:ext cx="13711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500" dirty="0"/>
              <a:t>Con el uso del S.G.R, el agricultor tendrá a su disposición una gran cantidad de datos para así conocer el estado de su suelo. Con lo cual podrá tomar decisiones con datos cuantitativos.</a:t>
            </a:r>
          </a:p>
        </p:txBody>
      </p:sp>
      <p:pic>
        <p:nvPicPr>
          <p:cNvPr id="36" name="Imagen 35" descr="Imagen que contiene Flecha&#10;&#10;Descripción generada automáticamente">
            <a:extLst>
              <a:ext uri="{FF2B5EF4-FFF2-40B4-BE49-F238E27FC236}">
                <a16:creationId xmlns:a16="http://schemas.microsoft.com/office/drawing/2014/main" id="{8E0467FE-322C-C56E-142A-B82EAD8B2A91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85" r="40309"/>
          <a:stretch/>
        </p:blipFill>
        <p:spPr>
          <a:xfrm>
            <a:off x="4730046" y="4720852"/>
            <a:ext cx="506880" cy="437611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1DFD7A77-CF87-7845-09C3-2034CBBC748B}"/>
              </a:ext>
            </a:extLst>
          </p:cNvPr>
          <p:cNvSpPr txBox="1"/>
          <p:nvPr/>
        </p:nvSpPr>
        <p:spPr>
          <a:xfrm>
            <a:off x="6790578" y="4204189"/>
            <a:ext cx="14534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500" dirty="0"/>
              <a:t>A través del uso de sensores, se podrán conocer los parámetros con los cuales accionar alguna acción: como por ejemplo: al conocer el estado de saturación del suelo se </a:t>
            </a:r>
            <a:r>
              <a:rPr lang="es-CL" sz="500" dirty="0" err="1"/>
              <a:t>podra</a:t>
            </a:r>
            <a:r>
              <a:rPr lang="es-CL" sz="500" dirty="0"/>
              <a:t> accionar un riego de forma autónoma.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7863312F-6A3B-7167-636A-D41999203C4C}"/>
              </a:ext>
            </a:extLst>
          </p:cNvPr>
          <p:cNvSpPr txBox="1"/>
          <p:nvPr/>
        </p:nvSpPr>
        <p:spPr>
          <a:xfrm>
            <a:off x="4300896" y="5212983"/>
            <a:ext cx="13711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500" dirty="0"/>
              <a:t>La integración de sistemas fotovoltaicos a su campo permitirá disminuir costos fijos en electricidad y mantener constante el suministro eléctrico. A su vez podrá llegar con energía a lugares remotos.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1D19E7FD-50E7-D759-70FD-84F1E293D9F8}"/>
              </a:ext>
            </a:extLst>
          </p:cNvPr>
          <p:cNvSpPr txBox="1"/>
          <p:nvPr/>
        </p:nvSpPr>
        <p:spPr>
          <a:xfrm>
            <a:off x="4451480" y="5051779"/>
            <a:ext cx="13190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700" b="1" dirty="0"/>
              <a:t>AHORRO DE DINERO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21FC3009-0239-13C0-7770-B5FCF184B4BE}"/>
              </a:ext>
            </a:extLst>
          </p:cNvPr>
          <p:cNvSpPr txBox="1"/>
          <p:nvPr/>
        </p:nvSpPr>
        <p:spPr>
          <a:xfrm>
            <a:off x="6958300" y="5065774"/>
            <a:ext cx="13190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700" b="1" dirty="0"/>
              <a:t>CUMPLIMIENTO DE LEY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61215660-2C4F-CE7B-5323-5CD8B3F64B74}"/>
              </a:ext>
            </a:extLst>
          </p:cNvPr>
          <p:cNvSpPr txBox="1"/>
          <p:nvPr/>
        </p:nvSpPr>
        <p:spPr>
          <a:xfrm>
            <a:off x="5488666" y="5176108"/>
            <a:ext cx="13711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500" dirty="0"/>
              <a:t>Mediante el uso de sensores se podrá conocer en tiempo real, el estado de diversos parámetros, con los cuales se podrá accionar una alarma que alertará algún parámetro alterado.</a:t>
            </a:r>
          </a:p>
        </p:txBody>
      </p:sp>
      <p:pic>
        <p:nvPicPr>
          <p:cNvPr id="43" name="Imagen 42" descr="Icono&#10;&#10;Descripción generada automáticamente">
            <a:extLst>
              <a:ext uri="{FF2B5EF4-FFF2-40B4-BE49-F238E27FC236}">
                <a16:creationId xmlns:a16="http://schemas.microsoft.com/office/drawing/2014/main" id="{17169F2D-7B58-22ED-6384-2574135D0C8F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3" t="26759" r="28899" b="27345"/>
          <a:stretch/>
        </p:blipFill>
        <p:spPr>
          <a:xfrm>
            <a:off x="7393670" y="4834520"/>
            <a:ext cx="271723" cy="273980"/>
          </a:xfrm>
          <a:prstGeom prst="rect">
            <a:avLst/>
          </a:prstGeom>
        </p:spPr>
      </p:pic>
      <p:sp>
        <p:nvSpPr>
          <p:cNvPr id="44" name="CuadroTexto 43">
            <a:extLst>
              <a:ext uri="{FF2B5EF4-FFF2-40B4-BE49-F238E27FC236}">
                <a16:creationId xmlns:a16="http://schemas.microsoft.com/office/drawing/2014/main" id="{B8C7322F-2820-D94A-9244-DD5C965F7E88}"/>
              </a:ext>
            </a:extLst>
          </p:cNvPr>
          <p:cNvSpPr txBox="1"/>
          <p:nvPr/>
        </p:nvSpPr>
        <p:spPr>
          <a:xfrm>
            <a:off x="6844916" y="5265228"/>
            <a:ext cx="1371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500" dirty="0"/>
              <a:t>Para evitar multas, relacionadas al decreto #1238 de la DGA, se realiza la instalación de sensores y transmisores de la cantidad de agua extraída.</a:t>
            </a:r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280A816C-8EC7-AED9-E5DF-90E4F1A1C005}"/>
              </a:ext>
            </a:extLst>
          </p:cNvPr>
          <p:cNvSpPr/>
          <p:nvPr/>
        </p:nvSpPr>
        <p:spPr>
          <a:xfrm>
            <a:off x="7365046" y="-123045"/>
            <a:ext cx="588845" cy="3421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01A5A566-6E58-2C2B-982B-075D3BFB4C1D}"/>
              </a:ext>
            </a:extLst>
          </p:cNvPr>
          <p:cNvSpPr txBox="1"/>
          <p:nvPr/>
        </p:nvSpPr>
        <p:spPr>
          <a:xfrm>
            <a:off x="8622369" y="-9091"/>
            <a:ext cx="2931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200" dirty="0" err="1"/>
              <a:t>Login</a:t>
            </a:r>
            <a:r>
              <a:rPr lang="es-CL" sz="1200" dirty="0"/>
              <a:t> falso con acceso a </a:t>
            </a:r>
            <a:r>
              <a:rPr lang="es-CL" sz="1200" dirty="0" err="1"/>
              <a:t>aranet</a:t>
            </a:r>
            <a:r>
              <a:rPr lang="es-CL" sz="1200" dirty="0"/>
              <a:t> </a:t>
            </a:r>
            <a:r>
              <a:rPr lang="es-CL" sz="1200" dirty="0" err="1"/>
              <a:t>cloud</a:t>
            </a:r>
            <a:r>
              <a:rPr lang="es-CL" sz="1200" dirty="0"/>
              <a:t> (esto es un </a:t>
            </a:r>
            <a:r>
              <a:rPr lang="es-CL" sz="1200" dirty="0" err="1"/>
              <a:t>linkeo</a:t>
            </a:r>
            <a:r>
              <a:rPr lang="es-CL" sz="1200" dirty="0"/>
              <a:t> </a:t>
            </a:r>
            <a:r>
              <a:rPr lang="es-CL" sz="1200"/>
              <a:t>hacia: https://aranet.cloud/login</a:t>
            </a:r>
            <a:endParaRPr lang="es-CL" sz="1200" dirty="0"/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09881A73-5F3D-CFF2-0B2D-4B57D9118623}"/>
              </a:ext>
            </a:extLst>
          </p:cNvPr>
          <p:cNvSpPr txBox="1"/>
          <p:nvPr/>
        </p:nvSpPr>
        <p:spPr>
          <a:xfrm>
            <a:off x="8408725" y="1578886"/>
            <a:ext cx="1791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200" dirty="0"/>
              <a:t>Acceso a otras paginas (salas eléctricas chile, </a:t>
            </a:r>
            <a:r>
              <a:rPr lang="es-CL" sz="1200" dirty="0" err="1"/>
              <a:t>ingeap</a:t>
            </a:r>
            <a:r>
              <a:rPr lang="es-CL" sz="1200" dirty="0"/>
              <a:t> spa)</a:t>
            </a:r>
          </a:p>
        </p:txBody>
      </p:sp>
      <p:sp>
        <p:nvSpPr>
          <p:cNvPr id="64" name="Elipse 63">
            <a:extLst>
              <a:ext uri="{FF2B5EF4-FFF2-40B4-BE49-F238E27FC236}">
                <a16:creationId xmlns:a16="http://schemas.microsoft.com/office/drawing/2014/main" id="{02A671B0-7EB5-DF67-591E-0F5CA0493013}"/>
              </a:ext>
            </a:extLst>
          </p:cNvPr>
          <p:cNvSpPr/>
          <p:nvPr/>
        </p:nvSpPr>
        <p:spPr>
          <a:xfrm>
            <a:off x="5147219" y="1530822"/>
            <a:ext cx="2172109" cy="51570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563545C6-30CB-BE81-7B05-675471EB33CD}"/>
              </a:ext>
            </a:extLst>
          </p:cNvPr>
          <p:cNvCxnSpPr>
            <a:cxnSpLocks/>
            <a:stCxn id="45" idx="6"/>
            <a:endCxn id="51" idx="1"/>
          </p:cNvCxnSpPr>
          <p:nvPr/>
        </p:nvCxnSpPr>
        <p:spPr>
          <a:xfrm>
            <a:off x="7953891" y="48015"/>
            <a:ext cx="668478" cy="2660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503AB394-3088-A422-C860-B3D90EF8034B}"/>
              </a:ext>
            </a:extLst>
          </p:cNvPr>
          <p:cNvCxnSpPr>
            <a:cxnSpLocks/>
            <a:stCxn id="64" idx="6"/>
            <a:endCxn id="63" idx="1"/>
          </p:cNvCxnSpPr>
          <p:nvPr/>
        </p:nvCxnSpPr>
        <p:spPr>
          <a:xfrm>
            <a:off x="7319328" y="1788676"/>
            <a:ext cx="1089397" cy="1133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ángulo 75">
            <a:extLst>
              <a:ext uri="{FF2B5EF4-FFF2-40B4-BE49-F238E27FC236}">
                <a16:creationId xmlns:a16="http://schemas.microsoft.com/office/drawing/2014/main" id="{9477E7AA-AE7C-7F91-A106-D8C50988BAFF}"/>
              </a:ext>
            </a:extLst>
          </p:cNvPr>
          <p:cNvSpPr/>
          <p:nvPr/>
        </p:nvSpPr>
        <p:spPr>
          <a:xfrm>
            <a:off x="4769197" y="1278598"/>
            <a:ext cx="3033683" cy="80691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8F2CC591-BC60-8B20-DA8B-A5F326978FA4}"/>
              </a:ext>
            </a:extLst>
          </p:cNvPr>
          <p:cNvCxnSpPr>
            <a:cxnSpLocks/>
          </p:cNvCxnSpPr>
          <p:nvPr/>
        </p:nvCxnSpPr>
        <p:spPr>
          <a:xfrm flipH="1">
            <a:off x="2847975" y="2080509"/>
            <a:ext cx="1921222" cy="2936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CuadroTexto 79">
            <a:extLst>
              <a:ext uri="{FF2B5EF4-FFF2-40B4-BE49-F238E27FC236}">
                <a16:creationId xmlns:a16="http://schemas.microsoft.com/office/drawing/2014/main" id="{4296FCB8-CD4E-8BD2-5603-6133D5B9C10B}"/>
              </a:ext>
            </a:extLst>
          </p:cNvPr>
          <p:cNvSpPr txBox="1"/>
          <p:nvPr/>
        </p:nvSpPr>
        <p:spPr>
          <a:xfrm>
            <a:off x="1056952" y="2069134"/>
            <a:ext cx="179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200" dirty="0"/>
              <a:t>Este sector será el mismo para los 3 sitios.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id="{4AF8A2BD-B9BB-6EA7-D2E0-7A394DA1D3BC}"/>
              </a:ext>
            </a:extLst>
          </p:cNvPr>
          <p:cNvSpPr/>
          <p:nvPr/>
        </p:nvSpPr>
        <p:spPr>
          <a:xfrm>
            <a:off x="4584142" y="2888412"/>
            <a:ext cx="3450468" cy="8379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cxnSp>
        <p:nvCxnSpPr>
          <p:cNvPr id="82" name="Conector recto de flecha 81">
            <a:extLst>
              <a:ext uri="{FF2B5EF4-FFF2-40B4-BE49-F238E27FC236}">
                <a16:creationId xmlns:a16="http://schemas.microsoft.com/office/drawing/2014/main" id="{6E05A104-C798-2D14-CB37-0E63E14F5563}"/>
              </a:ext>
            </a:extLst>
          </p:cNvPr>
          <p:cNvCxnSpPr>
            <a:cxnSpLocks/>
          </p:cNvCxnSpPr>
          <p:nvPr/>
        </p:nvCxnSpPr>
        <p:spPr>
          <a:xfrm>
            <a:off x="8040102" y="3158562"/>
            <a:ext cx="1089397" cy="1133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CuadroTexto 82">
            <a:extLst>
              <a:ext uri="{FF2B5EF4-FFF2-40B4-BE49-F238E27FC236}">
                <a16:creationId xmlns:a16="http://schemas.microsoft.com/office/drawing/2014/main" id="{9FE86580-A90C-1957-7674-DEB7B08FA418}"/>
              </a:ext>
            </a:extLst>
          </p:cNvPr>
          <p:cNvSpPr txBox="1"/>
          <p:nvPr/>
        </p:nvSpPr>
        <p:spPr>
          <a:xfrm>
            <a:off x="9070822" y="2984417"/>
            <a:ext cx="179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200" dirty="0"/>
              <a:t>Se ocuparan las mismas fotos.</a:t>
            </a:r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02948242-DD66-6858-7E5A-E4B72FBF5D6C}"/>
              </a:ext>
            </a:extLst>
          </p:cNvPr>
          <p:cNvSpPr/>
          <p:nvPr/>
        </p:nvSpPr>
        <p:spPr>
          <a:xfrm>
            <a:off x="4434215" y="5774353"/>
            <a:ext cx="3484583" cy="9060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cxnSp>
        <p:nvCxnSpPr>
          <p:cNvPr id="85" name="Conector recto de flecha 84">
            <a:extLst>
              <a:ext uri="{FF2B5EF4-FFF2-40B4-BE49-F238E27FC236}">
                <a16:creationId xmlns:a16="http://schemas.microsoft.com/office/drawing/2014/main" id="{9147EE74-1D25-6F55-A702-1DC5870991CE}"/>
              </a:ext>
            </a:extLst>
          </p:cNvPr>
          <p:cNvCxnSpPr>
            <a:cxnSpLocks/>
          </p:cNvCxnSpPr>
          <p:nvPr/>
        </p:nvCxnSpPr>
        <p:spPr>
          <a:xfrm>
            <a:off x="7922516" y="6024533"/>
            <a:ext cx="1089397" cy="1133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CuadroTexto 85">
            <a:extLst>
              <a:ext uri="{FF2B5EF4-FFF2-40B4-BE49-F238E27FC236}">
                <a16:creationId xmlns:a16="http://schemas.microsoft.com/office/drawing/2014/main" id="{9E668C72-6480-D50A-CDD7-0486A0A6F09A}"/>
              </a:ext>
            </a:extLst>
          </p:cNvPr>
          <p:cNvSpPr txBox="1"/>
          <p:nvPr/>
        </p:nvSpPr>
        <p:spPr>
          <a:xfrm>
            <a:off x="9070821" y="5775314"/>
            <a:ext cx="1791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200" dirty="0"/>
              <a:t>Se ocuparan las fotos sueltas enviadas en el ultimo corre.</a:t>
            </a:r>
          </a:p>
        </p:txBody>
      </p:sp>
      <p:sp>
        <p:nvSpPr>
          <p:cNvPr id="2" name="Abrir llave 1">
            <a:extLst>
              <a:ext uri="{FF2B5EF4-FFF2-40B4-BE49-F238E27FC236}">
                <a16:creationId xmlns:a16="http://schemas.microsoft.com/office/drawing/2014/main" id="{0ED65B27-C338-564D-420D-155DA00A29E9}"/>
              </a:ext>
            </a:extLst>
          </p:cNvPr>
          <p:cNvSpPr/>
          <p:nvPr/>
        </p:nvSpPr>
        <p:spPr>
          <a:xfrm>
            <a:off x="3963487" y="6656070"/>
            <a:ext cx="307776" cy="19507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52EBEB7-A616-1E5A-BC2C-C318C5D12E68}"/>
              </a:ext>
            </a:extLst>
          </p:cNvPr>
          <p:cNvSpPr txBox="1"/>
          <p:nvPr/>
        </p:nvSpPr>
        <p:spPr>
          <a:xfrm>
            <a:off x="2160740" y="6508455"/>
            <a:ext cx="1791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000" dirty="0"/>
              <a:t>Achicar pie de pagina (aquí falta la </a:t>
            </a:r>
            <a:r>
              <a:rPr lang="es-CL" sz="1000" dirty="0" err="1"/>
              <a:t>info</a:t>
            </a:r>
            <a:r>
              <a:rPr lang="es-CL" sz="1000" dirty="0"/>
              <a:t> que </a:t>
            </a:r>
            <a:r>
              <a:rPr lang="es-CL" sz="1000" dirty="0" err="1"/>
              <a:t>iria</a:t>
            </a:r>
            <a:r>
              <a:rPr lang="es-CL" sz="1000" dirty="0"/>
              <a:t>)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D9E8A125-65F8-9779-458B-B3D38217F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874" y="-453416"/>
            <a:ext cx="10515600" cy="1325563"/>
          </a:xfrm>
        </p:spPr>
        <p:txBody>
          <a:bodyPr>
            <a:normAutofit/>
          </a:bodyPr>
          <a:lstStyle/>
          <a:p>
            <a:r>
              <a:rPr lang="es-CL" sz="2400" dirty="0"/>
              <a:t>Página Principal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43F54AA-5EA0-5E8E-A0D8-F392D2A026D6}"/>
              </a:ext>
            </a:extLst>
          </p:cNvPr>
          <p:cNvSpPr txBox="1"/>
          <p:nvPr/>
        </p:nvSpPr>
        <p:spPr>
          <a:xfrm>
            <a:off x="1818679" y="982211"/>
            <a:ext cx="6153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/>
              <a:t>Info.agro@ingeap.cl</a:t>
            </a:r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D8A86A3B-C7B6-B86B-4512-2AF541A5A64A}"/>
              </a:ext>
            </a:extLst>
          </p:cNvPr>
          <p:cNvSpPr/>
          <p:nvPr/>
        </p:nvSpPr>
        <p:spPr>
          <a:xfrm>
            <a:off x="5298292" y="-105027"/>
            <a:ext cx="588845" cy="3421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FB871991-1F95-EA2D-ECC7-E8E2C1F60B54}"/>
              </a:ext>
            </a:extLst>
          </p:cNvPr>
          <p:cNvCxnSpPr>
            <a:cxnSpLocks/>
          </p:cNvCxnSpPr>
          <p:nvPr/>
        </p:nvCxnSpPr>
        <p:spPr>
          <a:xfrm flipH="1">
            <a:off x="3963487" y="239936"/>
            <a:ext cx="1445545" cy="7845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CuadroTexto 73">
            <a:extLst>
              <a:ext uri="{FF2B5EF4-FFF2-40B4-BE49-F238E27FC236}">
                <a16:creationId xmlns:a16="http://schemas.microsoft.com/office/drawing/2014/main" id="{5B686C8D-9696-304B-53AC-A2DB7BB57717}"/>
              </a:ext>
            </a:extLst>
          </p:cNvPr>
          <p:cNvSpPr txBox="1"/>
          <p:nvPr/>
        </p:nvSpPr>
        <p:spPr>
          <a:xfrm>
            <a:off x="1980292" y="733319"/>
            <a:ext cx="6153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/>
              <a:t>Cambiar correo: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743ACBC1-C421-16BD-C7D4-5BBE0AB37BD5}"/>
              </a:ext>
            </a:extLst>
          </p:cNvPr>
          <p:cNvSpPr/>
          <p:nvPr/>
        </p:nvSpPr>
        <p:spPr>
          <a:xfrm>
            <a:off x="5881734" y="1389162"/>
            <a:ext cx="69849" cy="8203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97CA718B-C5E2-40CC-9407-400C554B9736}"/>
              </a:ext>
            </a:extLst>
          </p:cNvPr>
          <p:cNvSpPr/>
          <p:nvPr/>
        </p:nvSpPr>
        <p:spPr>
          <a:xfrm>
            <a:off x="6027488" y="1385450"/>
            <a:ext cx="69849" cy="8203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9426695B-12C0-3F32-0E42-BC1096ECCA59}"/>
              </a:ext>
            </a:extLst>
          </p:cNvPr>
          <p:cNvSpPr/>
          <p:nvPr/>
        </p:nvSpPr>
        <p:spPr>
          <a:xfrm>
            <a:off x="6175643" y="1383563"/>
            <a:ext cx="69849" cy="8203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9" name="Elipse 58">
            <a:extLst>
              <a:ext uri="{FF2B5EF4-FFF2-40B4-BE49-F238E27FC236}">
                <a16:creationId xmlns:a16="http://schemas.microsoft.com/office/drawing/2014/main" id="{2988A256-0745-AE92-EB40-7A3FA7871123}"/>
              </a:ext>
            </a:extLst>
          </p:cNvPr>
          <p:cNvSpPr/>
          <p:nvPr/>
        </p:nvSpPr>
        <p:spPr>
          <a:xfrm>
            <a:off x="6313315" y="1385170"/>
            <a:ext cx="69849" cy="8203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5" name="Elipse 64">
            <a:extLst>
              <a:ext uri="{FF2B5EF4-FFF2-40B4-BE49-F238E27FC236}">
                <a16:creationId xmlns:a16="http://schemas.microsoft.com/office/drawing/2014/main" id="{468D596D-186A-D1EF-1F9A-76EC89531A99}"/>
              </a:ext>
            </a:extLst>
          </p:cNvPr>
          <p:cNvSpPr/>
          <p:nvPr/>
        </p:nvSpPr>
        <p:spPr>
          <a:xfrm>
            <a:off x="5727265" y="1348439"/>
            <a:ext cx="787355" cy="1603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B937BE0A-BF7A-D45B-91FE-507F0C9EEB39}"/>
              </a:ext>
            </a:extLst>
          </p:cNvPr>
          <p:cNvSpPr txBox="1"/>
          <p:nvPr/>
        </p:nvSpPr>
        <p:spPr>
          <a:xfrm>
            <a:off x="2084138" y="1385170"/>
            <a:ext cx="17910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000" dirty="0"/>
              <a:t>Poner puntos de selección de imágenes (como se pidió para </a:t>
            </a:r>
            <a:r>
              <a:rPr lang="es-CL" sz="1000" dirty="0" err="1"/>
              <a:t>ingeap</a:t>
            </a:r>
            <a:r>
              <a:rPr lang="es-CL" sz="1000" dirty="0"/>
              <a:t> </a:t>
            </a:r>
            <a:r>
              <a:rPr lang="es-CL" sz="1000" dirty="0" err="1"/>
              <a:t>SpA</a:t>
            </a:r>
            <a:r>
              <a:rPr lang="es-CL" sz="1000" dirty="0"/>
              <a:t>)</a:t>
            </a:r>
          </a:p>
        </p:txBody>
      </p:sp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3A0F9ECD-3E5B-23D9-04F1-4F28E2EE2917}"/>
              </a:ext>
            </a:extLst>
          </p:cNvPr>
          <p:cNvCxnSpPr>
            <a:cxnSpLocks/>
            <a:stCxn id="65" idx="2"/>
            <a:endCxn id="67" idx="3"/>
          </p:cNvCxnSpPr>
          <p:nvPr/>
        </p:nvCxnSpPr>
        <p:spPr>
          <a:xfrm flipH="1">
            <a:off x="3875161" y="1428628"/>
            <a:ext cx="1852104" cy="2335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574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853877-CB9E-5DD3-76AF-BAF134CFC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64139"/>
            <a:ext cx="10515600" cy="1325563"/>
          </a:xfrm>
        </p:spPr>
        <p:txBody>
          <a:bodyPr/>
          <a:lstStyle/>
          <a:p>
            <a:r>
              <a:rPr lang="es-CL" dirty="0"/>
              <a:t>Vectores</a:t>
            </a:r>
          </a:p>
        </p:txBody>
      </p:sp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E0F542E2-C1C5-547C-A100-9D9FBE1D5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7447" y="-264139"/>
            <a:ext cx="6343447" cy="3568189"/>
          </a:xfrm>
          <a:prstGeom prst="rect">
            <a:avLst/>
          </a:prstGeom>
        </p:spPr>
      </p:pic>
      <p:pic>
        <p:nvPicPr>
          <p:cNvPr id="3" name="Imagen 2" descr="Icono&#10;&#10;Descripción generada automáticamente">
            <a:extLst>
              <a:ext uri="{FF2B5EF4-FFF2-40B4-BE49-F238E27FC236}">
                <a16:creationId xmlns:a16="http://schemas.microsoft.com/office/drawing/2014/main" id="{8152CEEC-B6B1-1456-97FC-941B35B186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6295" y="5072185"/>
            <a:ext cx="2649728" cy="1490472"/>
          </a:xfrm>
          <a:prstGeom prst="rect">
            <a:avLst/>
          </a:prstGeom>
        </p:spPr>
      </p:pic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5EBF071C-5A7A-2CF3-6E95-F52439CECA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276" y="4056641"/>
            <a:ext cx="3179926" cy="3179926"/>
          </a:xfrm>
          <a:prstGeom prst="rect">
            <a:avLst/>
          </a:prstGeom>
        </p:spPr>
      </p:pic>
      <p:pic>
        <p:nvPicPr>
          <p:cNvPr id="8" name="Imagen 7" descr="Icono&#10;&#10;Descripción generada automáticamente">
            <a:extLst>
              <a:ext uri="{FF2B5EF4-FFF2-40B4-BE49-F238E27FC236}">
                <a16:creationId xmlns:a16="http://schemas.microsoft.com/office/drawing/2014/main" id="{F7E9846D-4006-7E32-62BF-7341654937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697" y="310280"/>
            <a:ext cx="4761905" cy="4761905"/>
          </a:xfrm>
          <a:prstGeom prst="rect">
            <a:avLst/>
          </a:prstGeom>
        </p:spPr>
      </p:pic>
      <p:sp>
        <p:nvSpPr>
          <p:cNvPr id="9" name="Abrir llave 8">
            <a:extLst>
              <a:ext uri="{FF2B5EF4-FFF2-40B4-BE49-F238E27FC236}">
                <a16:creationId xmlns:a16="http://schemas.microsoft.com/office/drawing/2014/main" id="{10073F61-D78F-1B17-3895-D8E0694D8B0B}"/>
              </a:ext>
            </a:extLst>
          </p:cNvPr>
          <p:cNvSpPr/>
          <p:nvPr/>
        </p:nvSpPr>
        <p:spPr>
          <a:xfrm rot="16200000">
            <a:off x="2869689" y="513636"/>
            <a:ext cx="619423" cy="600465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A075CD-1504-9593-A0D4-3E4FB3BD0124}"/>
              </a:ext>
            </a:extLst>
          </p:cNvPr>
          <p:cNvSpPr txBox="1"/>
          <p:nvPr/>
        </p:nvSpPr>
        <p:spPr>
          <a:xfrm>
            <a:off x="1635824" y="4056641"/>
            <a:ext cx="31799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Colores más opacos son para cuando se pase el mouse por encima del selector</a:t>
            </a:r>
          </a:p>
        </p:txBody>
      </p:sp>
    </p:spTree>
    <p:extLst>
      <p:ext uri="{BB962C8B-B14F-4D97-AF65-F5344CB8AC3E}">
        <p14:creationId xmlns:p14="http://schemas.microsoft.com/office/powerpoint/2010/main" val="2771134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3BBB98-0E40-C423-92D4-0D088B862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9725"/>
            <a:ext cx="10515600" cy="1325563"/>
          </a:xfrm>
        </p:spPr>
        <p:txBody>
          <a:bodyPr>
            <a:normAutofit/>
          </a:bodyPr>
          <a:lstStyle/>
          <a:p>
            <a:r>
              <a:rPr lang="es-CL" sz="3200" dirty="0"/>
              <a:t>Cambios planes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F0A676D-9803-AE8C-3EB4-833DFC213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160" y="671063"/>
            <a:ext cx="9030289" cy="580593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E7CC8A6-BABC-81E7-4159-40EAF81D94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470" t="36674" r="3692" b="19195"/>
          <a:stretch/>
        </p:blipFill>
        <p:spPr>
          <a:xfrm>
            <a:off x="2409235" y="3124200"/>
            <a:ext cx="6058490" cy="256222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29FE835-122E-047A-B757-D49BDC9F50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6" t="39831" r="28770" b="38977"/>
          <a:stretch/>
        </p:blipFill>
        <p:spPr>
          <a:xfrm>
            <a:off x="3805918" y="3430606"/>
            <a:ext cx="5756366" cy="123035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2074E35-0313-52D7-9E2D-2B339DD7AD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470" t="36674" r="3692" b="19195"/>
          <a:stretch/>
        </p:blipFill>
        <p:spPr>
          <a:xfrm>
            <a:off x="4780959" y="1843087"/>
            <a:ext cx="4658316" cy="1042988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5E6374CC-9510-F12A-BE3F-C6E5359BCCE6}"/>
              </a:ext>
            </a:extLst>
          </p:cNvPr>
          <p:cNvSpPr txBox="1"/>
          <p:nvPr/>
        </p:nvSpPr>
        <p:spPr>
          <a:xfrm>
            <a:off x="4780959" y="1823443"/>
            <a:ext cx="567749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1050" dirty="0"/>
              <a:t>El servicio de Sistema de Gestión de Riego, posee 3 planes los que permiten mantener el correcto funcionamiento de los sensores, y el sistema que lo compone. A su vez los planes más avanzados cuenta con visitas técnicas y análisis integral.</a:t>
            </a:r>
          </a:p>
          <a:p>
            <a:pPr algn="just"/>
            <a:r>
              <a:rPr lang="es-CL" sz="1050" dirty="0"/>
              <a:t>Por otra parte, se destaca que el valor de cada mantención disminuye en función la cantidad de muestras y la contratación anual del servicio.</a:t>
            </a:r>
          </a:p>
          <a:p>
            <a:pPr algn="just"/>
            <a:endParaRPr lang="es-CL" sz="1050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D085C36-74BA-F003-B53F-89AC7C578545}"/>
              </a:ext>
            </a:extLst>
          </p:cNvPr>
          <p:cNvSpPr txBox="1"/>
          <p:nvPr/>
        </p:nvSpPr>
        <p:spPr>
          <a:xfrm>
            <a:off x="5598216" y="5242870"/>
            <a:ext cx="316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Para más detalles: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F4D31F7-B23E-FEC5-81FE-A0C0CCD0FB01}"/>
              </a:ext>
            </a:extLst>
          </p:cNvPr>
          <p:cNvSpPr txBox="1"/>
          <p:nvPr/>
        </p:nvSpPr>
        <p:spPr>
          <a:xfrm>
            <a:off x="10382840" y="1894729"/>
            <a:ext cx="2010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Descripción de plan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B5F920F3-C4FF-EA63-9D0E-200EACA451FA}"/>
              </a:ext>
            </a:extLst>
          </p:cNvPr>
          <p:cNvSpPr/>
          <p:nvPr/>
        </p:nvSpPr>
        <p:spPr>
          <a:xfrm>
            <a:off x="4705350" y="1724025"/>
            <a:ext cx="5810250" cy="10429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DAEFC1E-A538-9997-AE02-06C52F76CD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10" t="78710" r="30146" b="9252"/>
          <a:stretch/>
        </p:blipFill>
        <p:spPr>
          <a:xfrm>
            <a:off x="3682909" y="4648012"/>
            <a:ext cx="5756366" cy="69891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B078CC6-C5A9-763D-DF71-EBFA6976B506}"/>
              </a:ext>
            </a:extLst>
          </p:cNvPr>
          <p:cNvSpPr txBox="1"/>
          <p:nvPr/>
        </p:nvSpPr>
        <p:spPr>
          <a:xfrm>
            <a:off x="4046256" y="4567399"/>
            <a:ext cx="25757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050" dirty="0"/>
              <a:t>Por Estación/Trimestre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AA10B2F-5CBC-1FC1-CAB0-D018D80905C8}"/>
              </a:ext>
            </a:extLst>
          </p:cNvPr>
          <p:cNvSpPr txBox="1"/>
          <p:nvPr/>
        </p:nvSpPr>
        <p:spPr>
          <a:xfrm>
            <a:off x="5891955" y="4601896"/>
            <a:ext cx="25757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050" dirty="0"/>
              <a:t>Por Estación/Trimestre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450BD55-B9DC-AD04-5742-941768740AB3}"/>
              </a:ext>
            </a:extLst>
          </p:cNvPr>
          <p:cNvSpPr txBox="1"/>
          <p:nvPr/>
        </p:nvSpPr>
        <p:spPr>
          <a:xfrm>
            <a:off x="7786355" y="4597178"/>
            <a:ext cx="25757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050" dirty="0"/>
              <a:t>Por Estación/Trimestre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BA0FA189-AC2B-25AB-9439-650349ABECDE}"/>
              </a:ext>
            </a:extLst>
          </p:cNvPr>
          <p:cNvSpPr/>
          <p:nvPr/>
        </p:nvSpPr>
        <p:spPr>
          <a:xfrm>
            <a:off x="5884814" y="5715617"/>
            <a:ext cx="1514334" cy="2662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dirty="0"/>
              <a:t>Contacto</a:t>
            </a: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EE72A991-AECD-3976-A51C-F43B767B896E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7399148" y="5290723"/>
            <a:ext cx="3868996" cy="5579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F0F7F8E-F989-E673-46DD-D0D1569D0EF2}"/>
              </a:ext>
            </a:extLst>
          </p:cNvPr>
          <p:cNvSpPr txBox="1"/>
          <p:nvPr/>
        </p:nvSpPr>
        <p:spPr>
          <a:xfrm>
            <a:off x="11163298" y="4983061"/>
            <a:ext cx="108869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050" dirty="0"/>
              <a:t>Botón que redireccione a Contacto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AE5A004B-75CA-2866-EAA6-E125E7F4A225}"/>
              </a:ext>
            </a:extLst>
          </p:cNvPr>
          <p:cNvSpPr/>
          <p:nvPr/>
        </p:nvSpPr>
        <p:spPr>
          <a:xfrm>
            <a:off x="4380411" y="3984419"/>
            <a:ext cx="740229" cy="4955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dirty="0">
                <a:solidFill>
                  <a:sysClr val="windowText" lastClr="000000"/>
                </a:solidFill>
              </a:rPr>
              <a:t>1,00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E4337D15-6850-D57F-4271-9E9A9DD61D49}"/>
              </a:ext>
            </a:extLst>
          </p:cNvPr>
          <p:cNvSpPr/>
          <p:nvPr/>
        </p:nvSpPr>
        <p:spPr>
          <a:xfrm>
            <a:off x="6251911" y="3954640"/>
            <a:ext cx="740229" cy="4955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dirty="0">
                <a:solidFill>
                  <a:sysClr val="windowText" lastClr="000000"/>
                </a:solidFill>
              </a:rPr>
              <a:t>3,20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E8F3C77-A1D6-CD43-B694-2D0FF2A156DF}"/>
              </a:ext>
            </a:extLst>
          </p:cNvPr>
          <p:cNvSpPr/>
          <p:nvPr/>
        </p:nvSpPr>
        <p:spPr>
          <a:xfrm>
            <a:off x="8110368" y="3968528"/>
            <a:ext cx="740229" cy="4955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dirty="0">
                <a:solidFill>
                  <a:sysClr val="windowText" lastClr="000000"/>
                </a:solidFill>
              </a:rPr>
              <a:t>4,00</a:t>
            </a:r>
          </a:p>
        </p:txBody>
      </p:sp>
    </p:spTree>
    <p:extLst>
      <p:ext uri="{BB962C8B-B14F-4D97-AF65-F5344CB8AC3E}">
        <p14:creationId xmlns:p14="http://schemas.microsoft.com/office/powerpoint/2010/main" val="230575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3BBB98-0E40-C423-92D4-0D088B862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9725"/>
            <a:ext cx="10515600" cy="1325563"/>
          </a:xfrm>
        </p:spPr>
        <p:txBody>
          <a:bodyPr>
            <a:normAutofit/>
          </a:bodyPr>
          <a:lstStyle/>
          <a:p>
            <a:r>
              <a:rPr lang="es-CL" sz="3200" dirty="0"/>
              <a:t>Cambios contacto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4AD69F-ECF7-22A9-ACC4-AE5003715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A8BBDC4-7E67-C45B-B17F-4A1A5CD4B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1325839"/>
            <a:ext cx="8077200" cy="4069832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F07950A8-C8E0-AAC6-95E0-6537DA6D54FA}"/>
              </a:ext>
            </a:extLst>
          </p:cNvPr>
          <p:cNvSpPr/>
          <p:nvPr/>
        </p:nvSpPr>
        <p:spPr>
          <a:xfrm>
            <a:off x="1485900" y="2400300"/>
            <a:ext cx="2562225" cy="7048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97D4BA2-9956-9CDC-31A6-0268E601A168}"/>
              </a:ext>
            </a:extLst>
          </p:cNvPr>
          <p:cNvSpPr txBox="1"/>
          <p:nvPr/>
        </p:nvSpPr>
        <p:spPr>
          <a:xfrm>
            <a:off x="3705225" y="2941798"/>
            <a:ext cx="2219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Mal escrito</a:t>
            </a:r>
          </a:p>
        </p:txBody>
      </p:sp>
    </p:spTree>
    <p:extLst>
      <p:ext uri="{BB962C8B-B14F-4D97-AF65-F5344CB8AC3E}">
        <p14:creationId xmlns:p14="http://schemas.microsoft.com/office/powerpoint/2010/main" val="30687927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536</Words>
  <Application>Microsoft Office PowerPoint</Application>
  <PresentationFormat>Panorámica</PresentationFormat>
  <Paragraphs>54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Tema de Office</vt:lpstr>
      <vt:lpstr>Página Principal</vt:lpstr>
      <vt:lpstr>Vectores</vt:lpstr>
      <vt:lpstr>Cambios planes</vt:lpstr>
      <vt:lpstr>Cambios contacto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Nicolás Garrido Valencia</dc:creator>
  <cp:lastModifiedBy>Nicolás Garrido Valencia</cp:lastModifiedBy>
  <cp:revision>6</cp:revision>
  <dcterms:created xsi:type="dcterms:W3CDTF">2024-06-27T20:41:04Z</dcterms:created>
  <dcterms:modified xsi:type="dcterms:W3CDTF">2024-07-01T15:40:17Z</dcterms:modified>
</cp:coreProperties>
</file>

<file path=docProps/thumbnail.jpeg>
</file>